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15" r:id="rId6"/>
    <p:sldId id="308" r:id="rId7"/>
    <p:sldId id="309" r:id="rId8"/>
    <p:sldId id="319" r:id="rId9"/>
    <p:sldId id="310" r:id="rId10"/>
    <p:sldId id="317" r:id="rId11"/>
    <p:sldId id="312" r:id="rId12"/>
    <p:sldId id="318" r:id="rId13"/>
    <p:sldId id="313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8/layout/Lin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r>
            <a:rPr lang="ro-RO" dirty="0" err="1">
              <a:solidFill>
                <a:schemeClr val="bg1"/>
              </a:solidFill>
            </a:rPr>
            <a:t>Aplicaţia</a:t>
          </a:r>
          <a:r>
            <a:rPr lang="ro-RO" dirty="0">
              <a:solidFill>
                <a:schemeClr val="bg1"/>
              </a:solidFill>
            </a:rPr>
            <a:t> este alcătuită din două </a:t>
          </a:r>
          <a:r>
            <a:rPr lang="ro-RO" dirty="0" err="1">
              <a:solidFill>
                <a:schemeClr val="bg1"/>
              </a:solidFill>
            </a:rPr>
            <a:t>soluţii</a:t>
          </a:r>
          <a:r>
            <a:rPr lang="en-US" dirty="0">
              <a:solidFill>
                <a:schemeClr val="bg1"/>
              </a:solidFill>
            </a:rPr>
            <a:t>: backend </a:t>
          </a:r>
          <a:r>
            <a:rPr lang="ro-RO" dirty="0" err="1">
              <a:solidFill>
                <a:schemeClr val="bg1"/>
              </a:solidFill>
            </a:rPr>
            <a:t>şi</a:t>
          </a:r>
          <a:r>
            <a:rPr lang="ro-RO" dirty="0">
              <a:solidFill>
                <a:schemeClr val="bg1"/>
              </a:solidFill>
            </a:rPr>
            <a:t> </a:t>
          </a:r>
          <a:r>
            <a:rPr lang="ro-RO" dirty="0" err="1">
              <a:solidFill>
                <a:schemeClr val="bg1"/>
              </a:solidFill>
            </a:rPr>
            <a:t>frontend</a:t>
          </a:r>
          <a:r>
            <a:rPr lang="ro-RO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r>
            <a:rPr lang="ro-RO" dirty="0" err="1">
              <a:solidFill>
                <a:schemeClr val="bg1"/>
              </a:solidFill>
            </a:rPr>
            <a:t>Backend</a:t>
          </a:r>
          <a:r>
            <a:rPr lang="en-US" dirty="0">
              <a:solidFill>
                <a:schemeClr val="bg1"/>
              </a:solidFill>
            </a:rPr>
            <a:t>-</a:t>
          </a:r>
          <a:r>
            <a:rPr lang="en-US" dirty="0" err="1">
              <a:solidFill>
                <a:schemeClr val="bg1"/>
              </a:solidFill>
            </a:rPr>
            <a:t>ul</a:t>
          </a:r>
          <a:r>
            <a:rPr lang="ro-RO" dirty="0">
              <a:solidFill>
                <a:schemeClr val="bg1"/>
              </a:solidFill>
            </a:rPr>
            <a:t>, sau </a:t>
          </a:r>
          <a:r>
            <a:rPr lang="en-US" dirty="0">
              <a:solidFill>
                <a:schemeClr val="bg1"/>
              </a:solidFill>
            </a:rPr>
            <a:t>“</a:t>
          </a:r>
          <a:r>
            <a:rPr lang="ro-RO" dirty="0">
              <a:solidFill>
                <a:schemeClr val="bg1"/>
              </a:solidFill>
            </a:rPr>
            <a:t>stratul de </a:t>
          </a:r>
          <a:r>
            <a:rPr lang="ro-RO" dirty="0" err="1">
              <a:solidFill>
                <a:schemeClr val="bg1"/>
              </a:solidFill>
            </a:rPr>
            <a:t>access</a:t>
          </a:r>
          <a:r>
            <a:rPr lang="ro-RO" dirty="0">
              <a:solidFill>
                <a:schemeClr val="bg1"/>
              </a:solidFill>
            </a:rPr>
            <a:t> la date</a:t>
          </a:r>
          <a:r>
            <a:rPr lang="en-US" dirty="0">
              <a:solidFill>
                <a:schemeClr val="bg1"/>
              </a:solidFill>
            </a:rPr>
            <a:t>”</a:t>
          </a:r>
          <a:r>
            <a:rPr lang="ro-RO" dirty="0">
              <a:solidFill>
                <a:schemeClr val="bg1"/>
              </a:solidFill>
            </a:rPr>
            <a:t>,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ro-RO" dirty="0">
              <a:solidFill>
                <a:schemeClr val="bg1"/>
              </a:solidFill>
            </a:rPr>
            <a:t>se ocupă cu stocarea </a:t>
          </a:r>
          <a:r>
            <a:rPr lang="ro-RO" dirty="0" err="1">
              <a:solidFill>
                <a:schemeClr val="bg1"/>
              </a:solidFill>
            </a:rPr>
            <a:t>şi</a:t>
          </a:r>
          <a:r>
            <a:rPr lang="ro-RO" dirty="0">
              <a:solidFill>
                <a:schemeClr val="bg1"/>
              </a:solidFill>
            </a:rPr>
            <a:t> furnizarea de </a:t>
          </a:r>
          <a:r>
            <a:rPr lang="ro-RO" dirty="0" err="1">
              <a:solidFill>
                <a:schemeClr val="bg1"/>
              </a:solidFill>
            </a:rPr>
            <a:t>informaţii</a:t>
          </a:r>
          <a:r>
            <a:rPr lang="ro-RO" dirty="0">
              <a:solidFill>
                <a:schemeClr val="bg1"/>
              </a:solidFill>
            </a:rPr>
            <a:t> despre arborii genealogici.</a:t>
          </a:r>
          <a:endParaRPr lang="en-US" dirty="0">
            <a:solidFill>
              <a:schemeClr val="bg1"/>
            </a:solidFill>
          </a:endParaRP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r>
            <a:rPr lang="ro-RO" dirty="0">
              <a:solidFill>
                <a:schemeClr val="bg1"/>
              </a:solidFill>
            </a:rPr>
            <a:t>Front</a:t>
          </a:r>
          <a:r>
            <a:rPr lang="en-US" dirty="0">
              <a:solidFill>
                <a:schemeClr val="bg1"/>
              </a:solidFill>
            </a:rPr>
            <a:t>end-</a:t>
          </a:r>
          <a:r>
            <a:rPr lang="en-US" dirty="0" err="1">
              <a:solidFill>
                <a:schemeClr val="bg1"/>
              </a:solidFill>
            </a:rPr>
            <a:t>ul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sau</a:t>
          </a:r>
          <a:r>
            <a:rPr lang="en-US" dirty="0">
              <a:solidFill>
                <a:schemeClr val="bg1"/>
              </a:solidFill>
            </a:rPr>
            <a:t> “</a:t>
          </a:r>
          <a:r>
            <a:rPr lang="en-US" dirty="0" err="1">
              <a:solidFill>
                <a:schemeClr val="bg1"/>
              </a:solidFill>
            </a:rPr>
            <a:t>stratul</a:t>
          </a:r>
          <a:r>
            <a:rPr lang="en-US" dirty="0">
              <a:solidFill>
                <a:schemeClr val="bg1"/>
              </a:solidFill>
            </a:rPr>
            <a:t> de </a:t>
          </a:r>
          <a:r>
            <a:rPr lang="en-US" dirty="0" err="1">
              <a:solidFill>
                <a:schemeClr val="bg1"/>
              </a:solidFill>
            </a:rPr>
            <a:t>prezentare</a:t>
          </a:r>
          <a:r>
            <a:rPr lang="en-US" dirty="0">
              <a:solidFill>
                <a:schemeClr val="bg1"/>
              </a:solidFill>
            </a:rPr>
            <a:t>”, are </a:t>
          </a:r>
          <a:r>
            <a:rPr lang="en-US" dirty="0" err="1">
              <a:solidFill>
                <a:schemeClr val="bg1"/>
              </a:solidFill>
            </a:rPr>
            <a:t>scopul</a:t>
          </a:r>
          <a:r>
            <a:rPr lang="en-US" dirty="0">
              <a:solidFill>
                <a:schemeClr val="bg1"/>
              </a:solidFill>
            </a:rPr>
            <a:t> de a </a:t>
          </a:r>
          <a:r>
            <a:rPr lang="en-US" dirty="0" err="1">
              <a:solidFill>
                <a:schemeClr val="bg1"/>
              </a:solidFill>
            </a:rPr>
            <a:t>realiza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interac</a:t>
          </a:r>
          <a:r>
            <a:rPr lang="ro-RO" dirty="0" err="1">
              <a:solidFill>
                <a:schemeClr val="bg1"/>
              </a:solidFill>
            </a:rPr>
            <a:t>ţiunea</a:t>
          </a:r>
          <a:r>
            <a:rPr lang="ro-RO" dirty="0">
              <a:solidFill>
                <a:schemeClr val="bg1"/>
              </a:solidFill>
            </a:rPr>
            <a:t> cu utilizatorul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8B55F10B-F2A4-4FB0-9503-DD3CD9F56DD1}" type="pres">
      <dgm:prSet presAssocID="{01A66772-F185-4D58-B8BB-E9370D7A7A2B}" presName="vert0" presStyleCnt="0">
        <dgm:presLayoutVars>
          <dgm:dir/>
          <dgm:animOne val="branch"/>
          <dgm:animLvl val="lvl"/>
        </dgm:presLayoutVars>
      </dgm:prSet>
      <dgm:spPr/>
    </dgm:pt>
    <dgm:pt modelId="{D533B24E-DAF4-4F8A-BB93-D222AF31FE80}" type="pres">
      <dgm:prSet presAssocID="{40FC4FFE-8987-4A26-B7F4-8A516F18ADAE}" presName="thickLine" presStyleLbl="alignNode1" presStyleIdx="0" presStyleCnt="3"/>
      <dgm:spPr/>
    </dgm:pt>
    <dgm:pt modelId="{3560860F-8E15-498F-BB80-D3458613F306}" type="pres">
      <dgm:prSet presAssocID="{40FC4FFE-8987-4A26-B7F4-8A516F18ADAE}" presName="horz1" presStyleCnt="0"/>
      <dgm:spPr/>
    </dgm:pt>
    <dgm:pt modelId="{E9B7C918-7266-4446-8BF3-CEB37AEF07E2}" type="pres">
      <dgm:prSet presAssocID="{40FC4FFE-8987-4A26-B7F4-8A516F18ADAE}" presName="tx1" presStyleLbl="revTx" presStyleIdx="0" presStyleCnt="3"/>
      <dgm:spPr/>
    </dgm:pt>
    <dgm:pt modelId="{54CA2B89-C739-4F45-A7D2-28924A9D4B9F}" type="pres">
      <dgm:prSet presAssocID="{40FC4FFE-8987-4A26-B7F4-8A516F18ADAE}" presName="vert1" presStyleCnt="0"/>
      <dgm:spPr/>
    </dgm:pt>
    <dgm:pt modelId="{7E0BD7F2-3804-41F2-AC90-749CDACB59EA}" type="pres">
      <dgm:prSet presAssocID="{49225C73-1633-42F1-AB3B-7CB183E5F8B8}" presName="thickLine" presStyleLbl="alignNode1" presStyleIdx="1" presStyleCnt="3"/>
      <dgm:spPr/>
    </dgm:pt>
    <dgm:pt modelId="{489DF653-5016-4676-8313-7D8219EB76F6}" type="pres">
      <dgm:prSet presAssocID="{49225C73-1633-42F1-AB3B-7CB183E5F8B8}" presName="horz1" presStyleCnt="0"/>
      <dgm:spPr/>
    </dgm:pt>
    <dgm:pt modelId="{A6A2B760-FEA8-4DC2-ABE9-723B84BFF5C2}" type="pres">
      <dgm:prSet presAssocID="{49225C73-1633-42F1-AB3B-7CB183E5F8B8}" presName="tx1" presStyleLbl="revTx" presStyleIdx="1" presStyleCnt="3"/>
      <dgm:spPr/>
    </dgm:pt>
    <dgm:pt modelId="{9224499B-A4A2-4FAE-99CC-239276456852}" type="pres">
      <dgm:prSet presAssocID="{49225C73-1633-42F1-AB3B-7CB183E5F8B8}" presName="vert1" presStyleCnt="0"/>
      <dgm:spPr/>
    </dgm:pt>
    <dgm:pt modelId="{9F254843-8C7D-4424-BBCE-D7CEA1128D75}" type="pres">
      <dgm:prSet presAssocID="{1C383F32-22E8-4F62-A3E0-BDC3D5F48992}" presName="thickLine" presStyleLbl="alignNode1" presStyleIdx="2" presStyleCnt="3"/>
      <dgm:spPr/>
    </dgm:pt>
    <dgm:pt modelId="{334BE922-7766-4BAA-B222-46A97FE4E2BA}" type="pres">
      <dgm:prSet presAssocID="{1C383F32-22E8-4F62-A3E0-BDC3D5F48992}" presName="horz1" presStyleCnt="0"/>
      <dgm:spPr/>
    </dgm:pt>
    <dgm:pt modelId="{5A12DDDC-C60C-4762-83C1-C9924A2539E4}" type="pres">
      <dgm:prSet presAssocID="{1C383F32-22E8-4F62-A3E0-BDC3D5F48992}" presName="tx1" presStyleLbl="revTx" presStyleIdx="2" presStyleCnt="3"/>
      <dgm:spPr/>
    </dgm:pt>
    <dgm:pt modelId="{2797EEB1-9924-4872-B93A-679019A371AA}" type="pres">
      <dgm:prSet presAssocID="{1C383F32-22E8-4F62-A3E0-BDC3D5F48992}" presName="vert1" presStyleCnt="0"/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9054850D-0C3D-46CA-B7F2-24A1EF12C32A}" type="presOf" srcId="{01A66772-F185-4D58-B8BB-E9370D7A7A2B}" destId="{8B55F10B-F2A4-4FB0-9503-DD3CD9F56DD1}" srcOrd="0" destOrd="0" presId="urn:microsoft.com/office/officeart/2008/layout/LinedList"/>
    <dgm:cxn modelId="{0B904C0E-8D26-476A-8C78-F2158AEB84E6}" type="presOf" srcId="{1C383F32-22E8-4F62-A3E0-BDC3D5F48992}" destId="{5A12DDDC-C60C-4762-83C1-C9924A2539E4}" srcOrd="0" destOrd="0" presId="urn:microsoft.com/office/officeart/2008/layout/LinedList"/>
    <dgm:cxn modelId="{4AF63740-7C1F-463C-8D2E-864F63F8181E}" type="presOf" srcId="{40FC4FFE-8987-4A26-B7F4-8A516F18ADAE}" destId="{E9B7C918-7266-4446-8BF3-CEB37AEF07E2}" srcOrd="0" destOrd="0" presId="urn:microsoft.com/office/officeart/2008/layout/Lined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93DCA576-0031-48F0-B9BE-BB4DD4166C4E}" type="presOf" srcId="{49225C73-1633-42F1-AB3B-7CB183E5F8B8}" destId="{A6A2B760-FEA8-4DC2-ABE9-723B84BFF5C2}" srcOrd="0" destOrd="0" presId="urn:microsoft.com/office/officeart/2008/layout/Lined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F9726AA2-375A-4CB6-ABE1-E3B7C67E3539}" type="presParOf" srcId="{8B55F10B-F2A4-4FB0-9503-DD3CD9F56DD1}" destId="{D533B24E-DAF4-4F8A-BB93-D222AF31FE80}" srcOrd="0" destOrd="0" presId="urn:microsoft.com/office/officeart/2008/layout/LinedList"/>
    <dgm:cxn modelId="{13D5363A-34C2-4527-B814-2336859015B3}" type="presParOf" srcId="{8B55F10B-F2A4-4FB0-9503-DD3CD9F56DD1}" destId="{3560860F-8E15-498F-BB80-D3458613F306}" srcOrd="1" destOrd="0" presId="urn:microsoft.com/office/officeart/2008/layout/LinedList"/>
    <dgm:cxn modelId="{A22536E1-78AC-4C10-ABD4-490042C86F5D}" type="presParOf" srcId="{3560860F-8E15-498F-BB80-D3458613F306}" destId="{E9B7C918-7266-4446-8BF3-CEB37AEF07E2}" srcOrd="0" destOrd="0" presId="urn:microsoft.com/office/officeart/2008/layout/LinedList"/>
    <dgm:cxn modelId="{4ADB9C3D-1A3E-48B3-B323-D53FA02DDB25}" type="presParOf" srcId="{3560860F-8E15-498F-BB80-D3458613F306}" destId="{54CA2B89-C739-4F45-A7D2-28924A9D4B9F}" srcOrd="1" destOrd="0" presId="urn:microsoft.com/office/officeart/2008/layout/LinedList"/>
    <dgm:cxn modelId="{A43DD55E-083A-4746-B3BA-E61AEB6B2044}" type="presParOf" srcId="{8B55F10B-F2A4-4FB0-9503-DD3CD9F56DD1}" destId="{7E0BD7F2-3804-41F2-AC90-749CDACB59EA}" srcOrd="2" destOrd="0" presId="urn:microsoft.com/office/officeart/2008/layout/LinedList"/>
    <dgm:cxn modelId="{39096992-3BA4-49E9-9812-E335F0DBF862}" type="presParOf" srcId="{8B55F10B-F2A4-4FB0-9503-DD3CD9F56DD1}" destId="{489DF653-5016-4676-8313-7D8219EB76F6}" srcOrd="3" destOrd="0" presId="urn:microsoft.com/office/officeart/2008/layout/LinedList"/>
    <dgm:cxn modelId="{3B6100F5-DF65-49F2-87E5-58E4F833F67A}" type="presParOf" srcId="{489DF653-5016-4676-8313-7D8219EB76F6}" destId="{A6A2B760-FEA8-4DC2-ABE9-723B84BFF5C2}" srcOrd="0" destOrd="0" presId="urn:microsoft.com/office/officeart/2008/layout/LinedList"/>
    <dgm:cxn modelId="{9E134377-EA8D-406C-8454-AD79FDBB626E}" type="presParOf" srcId="{489DF653-5016-4676-8313-7D8219EB76F6}" destId="{9224499B-A4A2-4FAE-99CC-239276456852}" srcOrd="1" destOrd="0" presId="urn:microsoft.com/office/officeart/2008/layout/LinedList"/>
    <dgm:cxn modelId="{D7B8B54A-B84B-4748-A48B-4BB38BD056E0}" type="presParOf" srcId="{8B55F10B-F2A4-4FB0-9503-DD3CD9F56DD1}" destId="{9F254843-8C7D-4424-BBCE-D7CEA1128D75}" srcOrd="4" destOrd="0" presId="urn:microsoft.com/office/officeart/2008/layout/LinedList"/>
    <dgm:cxn modelId="{6F0B3B1B-FF90-41F9-A56D-BC8FA61B2FC6}" type="presParOf" srcId="{8B55F10B-F2A4-4FB0-9503-DD3CD9F56DD1}" destId="{334BE922-7766-4BAA-B222-46A97FE4E2BA}" srcOrd="5" destOrd="0" presId="urn:microsoft.com/office/officeart/2008/layout/LinedList"/>
    <dgm:cxn modelId="{0E2D6D15-A0EF-4881-9483-5F36C1021932}" type="presParOf" srcId="{334BE922-7766-4BAA-B222-46A97FE4E2BA}" destId="{5A12DDDC-C60C-4762-83C1-C9924A2539E4}" srcOrd="0" destOrd="0" presId="urn:microsoft.com/office/officeart/2008/layout/LinedList"/>
    <dgm:cxn modelId="{9966DAE3-DDB5-4B18-A22C-8516646262F4}" type="presParOf" srcId="{334BE922-7766-4BAA-B222-46A97FE4E2BA}" destId="{2797EEB1-9924-4872-B93A-679019A371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3B24E-DAF4-4F8A-BB93-D222AF31FE80}">
      <dsp:nvSpPr>
        <dsp:cNvPr id="0" name=""/>
        <dsp:cNvSpPr/>
      </dsp:nvSpPr>
      <dsp:spPr>
        <a:xfrm>
          <a:off x="0" y="1557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7C918-7266-4446-8BF3-CEB37AEF07E2}">
      <dsp:nvSpPr>
        <dsp:cNvPr id="0" name=""/>
        <dsp:cNvSpPr/>
      </dsp:nvSpPr>
      <dsp:spPr>
        <a:xfrm>
          <a:off x="0" y="1557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 err="1">
              <a:solidFill>
                <a:schemeClr val="bg1"/>
              </a:solidFill>
            </a:rPr>
            <a:t>Aplicaţia</a:t>
          </a:r>
          <a:r>
            <a:rPr lang="ro-RO" sz="1600" kern="1200" dirty="0">
              <a:solidFill>
                <a:schemeClr val="bg1"/>
              </a:solidFill>
            </a:rPr>
            <a:t> este alcătuită din două </a:t>
          </a:r>
          <a:r>
            <a:rPr lang="ro-RO" sz="1600" kern="1200" dirty="0" err="1">
              <a:solidFill>
                <a:schemeClr val="bg1"/>
              </a:solidFill>
            </a:rPr>
            <a:t>soluţii</a:t>
          </a:r>
          <a:r>
            <a:rPr lang="en-US" sz="1600" kern="1200" dirty="0">
              <a:solidFill>
                <a:schemeClr val="bg1"/>
              </a:solidFill>
            </a:rPr>
            <a:t>: backend </a:t>
          </a:r>
          <a:r>
            <a:rPr lang="ro-RO" sz="1600" kern="1200" dirty="0" err="1">
              <a:solidFill>
                <a:schemeClr val="bg1"/>
              </a:solidFill>
            </a:rPr>
            <a:t>şi</a:t>
          </a:r>
          <a:r>
            <a:rPr lang="ro-RO" sz="1600" kern="1200" dirty="0">
              <a:solidFill>
                <a:schemeClr val="bg1"/>
              </a:solidFill>
            </a:rPr>
            <a:t> </a:t>
          </a:r>
          <a:r>
            <a:rPr lang="ro-RO" sz="1600" kern="1200" dirty="0" err="1">
              <a:solidFill>
                <a:schemeClr val="bg1"/>
              </a:solidFill>
            </a:rPr>
            <a:t>frontend</a:t>
          </a:r>
          <a:r>
            <a:rPr lang="ro-RO" sz="1600" kern="1200" dirty="0">
              <a:solidFill>
                <a:schemeClr val="bg1"/>
              </a:solidFill>
            </a:rPr>
            <a:t>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0" y="1557"/>
        <a:ext cx="3005462" cy="1062183"/>
      </dsp:txXfrm>
    </dsp:sp>
    <dsp:sp modelId="{7E0BD7F2-3804-41F2-AC90-749CDACB59EA}">
      <dsp:nvSpPr>
        <dsp:cNvPr id="0" name=""/>
        <dsp:cNvSpPr/>
      </dsp:nvSpPr>
      <dsp:spPr>
        <a:xfrm>
          <a:off x="0" y="1063740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1163685"/>
                <a:satOff val="-12421"/>
                <a:lumOff val="99"/>
                <a:alphaOff val="0"/>
                <a:shade val="85000"/>
                <a:satMod val="130000"/>
              </a:schemeClr>
            </a:gs>
            <a:gs pos="34000">
              <a:schemeClr val="accent2">
                <a:hueOff val="1163685"/>
                <a:satOff val="-12421"/>
                <a:lumOff val="99"/>
                <a:alphaOff val="0"/>
                <a:shade val="87000"/>
                <a:satMod val="125000"/>
              </a:schemeClr>
            </a:gs>
            <a:gs pos="70000">
              <a:schemeClr val="accent2">
                <a:hueOff val="1163685"/>
                <a:satOff val="-12421"/>
                <a:lumOff val="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1163685"/>
                <a:satOff val="-12421"/>
                <a:lumOff val="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1163685"/>
              <a:satOff val="-12421"/>
              <a:lumOff val="99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A2B760-FEA8-4DC2-ABE9-723B84BFF5C2}">
      <dsp:nvSpPr>
        <dsp:cNvPr id="0" name=""/>
        <dsp:cNvSpPr/>
      </dsp:nvSpPr>
      <dsp:spPr>
        <a:xfrm>
          <a:off x="0" y="1063740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 err="1">
              <a:solidFill>
                <a:schemeClr val="bg1"/>
              </a:solidFill>
            </a:rPr>
            <a:t>Backend</a:t>
          </a:r>
          <a:r>
            <a:rPr lang="en-US" sz="1600" kern="1200" dirty="0">
              <a:solidFill>
                <a:schemeClr val="bg1"/>
              </a:solidFill>
            </a:rPr>
            <a:t>-</a:t>
          </a:r>
          <a:r>
            <a:rPr lang="en-US" sz="1600" kern="1200" dirty="0" err="1">
              <a:solidFill>
                <a:schemeClr val="bg1"/>
              </a:solidFill>
            </a:rPr>
            <a:t>ul</a:t>
          </a:r>
          <a:r>
            <a:rPr lang="ro-RO" sz="1600" kern="1200" dirty="0">
              <a:solidFill>
                <a:schemeClr val="bg1"/>
              </a:solidFill>
            </a:rPr>
            <a:t>, sau </a:t>
          </a:r>
          <a:r>
            <a:rPr lang="en-US" sz="1600" kern="1200" dirty="0">
              <a:solidFill>
                <a:schemeClr val="bg1"/>
              </a:solidFill>
            </a:rPr>
            <a:t>“</a:t>
          </a:r>
          <a:r>
            <a:rPr lang="ro-RO" sz="1600" kern="1200" dirty="0">
              <a:solidFill>
                <a:schemeClr val="bg1"/>
              </a:solidFill>
            </a:rPr>
            <a:t>stratul de </a:t>
          </a:r>
          <a:r>
            <a:rPr lang="ro-RO" sz="1600" kern="1200" dirty="0" err="1">
              <a:solidFill>
                <a:schemeClr val="bg1"/>
              </a:solidFill>
            </a:rPr>
            <a:t>access</a:t>
          </a:r>
          <a:r>
            <a:rPr lang="ro-RO" sz="1600" kern="1200" dirty="0">
              <a:solidFill>
                <a:schemeClr val="bg1"/>
              </a:solidFill>
            </a:rPr>
            <a:t> la date</a:t>
          </a:r>
          <a:r>
            <a:rPr lang="en-US" sz="1600" kern="1200" dirty="0">
              <a:solidFill>
                <a:schemeClr val="bg1"/>
              </a:solidFill>
            </a:rPr>
            <a:t>”</a:t>
          </a:r>
          <a:r>
            <a:rPr lang="ro-RO" sz="1600" kern="1200" dirty="0">
              <a:solidFill>
                <a:schemeClr val="bg1"/>
              </a:solidFill>
            </a:rPr>
            <a:t>,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ro-RO" sz="1600" kern="1200" dirty="0">
              <a:solidFill>
                <a:schemeClr val="bg1"/>
              </a:solidFill>
            </a:rPr>
            <a:t>se ocupă cu stocarea </a:t>
          </a:r>
          <a:r>
            <a:rPr lang="ro-RO" sz="1600" kern="1200" dirty="0" err="1">
              <a:solidFill>
                <a:schemeClr val="bg1"/>
              </a:solidFill>
            </a:rPr>
            <a:t>şi</a:t>
          </a:r>
          <a:r>
            <a:rPr lang="ro-RO" sz="1600" kern="1200" dirty="0">
              <a:solidFill>
                <a:schemeClr val="bg1"/>
              </a:solidFill>
            </a:rPr>
            <a:t> furnizarea de </a:t>
          </a:r>
          <a:r>
            <a:rPr lang="ro-RO" sz="1600" kern="1200" dirty="0" err="1">
              <a:solidFill>
                <a:schemeClr val="bg1"/>
              </a:solidFill>
            </a:rPr>
            <a:t>informaţii</a:t>
          </a:r>
          <a:r>
            <a:rPr lang="ro-RO" sz="1600" kern="1200" dirty="0">
              <a:solidFill>
                <a:schemeClr val="bg1"/>
              </a:solidFill>
            </a:rPr>
            <a:t> despre arborii genealogici.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0" y="1063740"/>
        <a:ext cx="3005462" cy="1062183"/>
      </dsp:txXfrm>
    </dsp:sp>
    <dsp:sp modelId="{9F254843-8C7D-4424-BBCE-D7CEA1128D75}">
      <dsp:nvSpPr>
        <dsp:cNvPr id="0" name=""/>
        <dsp:cNvSpPr/>
      </dsp:nvSpPr>
      <dsp:spPr>
        <a:xfrm>
          <a:off x="0" y="2125924"/>
          <a:ext cx="3005462" cy="0"/>
        </a:xfrm>
        <a:prstGeom prst="line">
          <a:avLst/>
        </a:prstGeom>
        <a:gradFill rotWithShape="0">
          <a:gsLst>
            <a:gs pos="0">
              <a:schemeClr val="accent2">
                <a:hueOff val="2327370"/>
                <a:satOff val="-24842"/>
                <a:lumOff val="197"/>
                <a:alphaOff val="0"/>
                <a:shade val="85000"/>
                <a:satMod val="130000"/>
              </a:schemeClr>
            </a:gs>
            <a:gs pos="34000">
              <a:schemeClr val="accent2">
                <a:hueOff val="2327370"/>
                <a:satOff val="-24842"/>
                <a:lumOff val="197"/>
                <a:alphaOff val="0"/>
                <a:shade val="87000"/>
                <a:satMod val="125000"/>
              </a:schemeClr>
            </a:gs>
            <a:gs pos="70000">
              <a:schemeClr val="accent2">
                <a:hueOff val="2327370"/>
                <a:satOff val="-24842"/>
                <a:lumOff val="197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2327370"/>
                <a:satOff val="-24842"/>
                <a:lumOff val="197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2327370"/>
              <a:satOff val="-24842"/>
              <a:lumOff val="197"/>
              <a:alphaOff val="0"/>
            </a:schemeClr>
          </a:solidFill>
          <a:prstDash val="solid"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12DDDC-C60C-4762-83C1-C9924A2539E4}">
      <dsp:nvSpPr>
        <dsp:cNvPr id="0" name=""/>
        <dsp:cNvSpPr/>
      </dsp:nvSpPr>
      <dsp:spPr>
        <a:xfrm>
          <a:off x="0" y="2125924"/>
          <a:ext cx="3005462" cy="1062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600" kern="1200" dirty="0">
              <a:solidFill>
                <a:schemeClr val="bg1"/>
              </a:solidFill>
            </a:rPr>
            <a:t>Front</a:t>
          </a:r>
          <a:r>
            <a:rPr lang="en-US" sz="1600" kern="1200" dirty="0">
              <a:solidFill>
                <a:schemeClr val="bg1"/>
              </a:solidFill>
            </a:rPr>
            <a:t>end-</a:t>
          </a:r>
          <a:r>
            <a:rPr lang="en-US" sz="1600" kern="1200" dirty="0" err="1">
              <a:solidFill>
                <a:schemeClr val="bg1"/>
              </a:solidFill>
            </a:rPr>
            <a:t>ul</a:t>
          </a:r>
          <a:r>
            <a:rPr lang="en-US" sz="1600" kern="1200" dirty="0">
              <a:solidFill>
                <a:schemeClr val="bg1"/>
              </a:solidFill>
            </a:rPr>
            <a:t>, </a:t>
          </a:r>
          <a:r>
            <a:rPr lang="en-US" sz="1600" kern="1200" dirty="0" err="1">
              <a:solidFill>
                <a:schemeClr val="bg1"/>
              </a:solidFill>
            </a:rPr>
            <a:t>sau</a:t>
          </a:r>
          <a:r>
            <a:rPr lang="en-US" sz="1600" kern="1200" dirty="0">
              <a:solidFill>
                <a:schemeClr val="bg1"/>
              </a:solidFill>
            </a:rPr>
            <a:t> “</a:t>
          </a:r>
          <a:r>
            <a:rPr lang="en-US" sz="1600" kern="1200" dirty="0" err="1">
              <a:solidFill>
                <a:schemeClr val="bg1"/>
              </a:solidFill>
            </a:rPr>
            <a:t>stratul</a:t>
          </a:r>
          <a:r>
            <a:rPr lang="en-US" sz="1600" kern="1200" dirty="0">
              <a:solidFill>
                <a:schemeClr val="bg1"/>
              </a:solidFill>
            </a:rPr>
            <a:t> de </a:t>
          </a:r>
          <a:r>
            <a:rPr lang="en-US" sz="1600" kern="1200" dirty="0" err="1">
              <a:solidFill>
                <a:schemeClr val="bg1"/>
              </a:solidFill>
            </a:rPr>
            <a:t>prezentare</a:t>
          </a:r>
          <a:r>
            <a:rPr lang="en-US" sz="1600" kern="1200" dirty="0">
              <a:solidFill>
                <a:schemeClr val="bg1"/>
              </a:solidFill>
            </a:rPr>
            <a:t>”, are </a:t>
          </a:r>
          <a:r>
            <a:rPr lang="en-US" sz="1600" kern="1200" dirty="0" err="1">
              <a:solidFill>
                <a:schemeClr val="bg1"/>
              </a:solidFill>
            </a:rPr>
            <a:t>scopul</a:t>
          </a:r>
          <a:r>
            <a:rPr lang="en-US" sz="1600" kern="1200" dirty="0">
              <a:solidFill>
                <a:schemeClr val="bg1"/>
              </a:solidFill>
            </a:rPr>
            <a:t> de a </a:t>
          </a:r>
          <a:r>
            <a:rPr lang="en-US" sz="1600" kern="1200" dirty="0" err="1">
              <a:solidFill>
                <a:schemeClr val="bg1"/>
              </a:solidFill>
            </a:rPr>
            <a:t>realiza</a:t>
          </a:r>
          <a:r>
            <a:rPr lang="en-US" sz="1600" kern="1200" dirty="0">
              <a:solidFill>
                <a:schemeClr val="bg1"/>
              </a:solidFill>
            </a:rPr>
            <a:t> </a:t>
          </a:r>
          <a:r>
            <a:rPr lang="en-US" sz="1600" kern="1200" dirty="0" err="1">
              <a:solidFill>
                <a:schemeClr val="bg1"/>
              </a:solidFill>
            </a:rPr>
            <a:t>interac</a:t>
          </a:r>
          <a:r>
            <a:rPr lang="ro-RO" sz="1600" kern="1200" dirty="0" err="1">
              <a:solidFill>
                <a:schemeClr val="bg1"/>
              </a:solidFill>
            </a:rPr>
            <a:t>ţiunea</a:t>
          </a:r>
          <a:r>
            <a:rPr lang="ro-RO" sz="1600" kern="1200" dirty="0">
              <a:solidFill>
                <a:schemeClr val="bg1"/>
              </a:solidFill>
            </a:rPr>
            <a:t> cu utilizatorul</a:t>
          </a:r>
          <a:r>
            <a:rPr lang="en-US" sz="1600" kern="1200" dirty="0">
              <a:solidFill>
                <a:schemeClr val="bg1"/>
              </a:solidFill>
            </a:rPr>
            <a:t>.</a:t>
          </a:r>
        </a:p>
      </dsp:txBody>
      <dsp:txXfrm>
        <a:off x="0" y="2125924"/>
        <a:ext cx="3005462" cy="1062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Aplica</a:t>
            </a:r>
            <a:r>
              <a:rPr lang="ro-RO" sz="4200">
                <a:solidFill>
                  <a:srgbClr val="FFFFFF"/>
                </a:solidFill>
              </a:rPr>
              <a:t>ţie pentru gestionarea unui arbore genealogic</a:t>
            </a:r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ro-RO" sz="1800">
                <a:solidFill>
                  <a:srgbClr val="FFFFFF"/>
                </a:solidFill>
              </a:rPr>
              <a:t>Drăghici Bogdan</a:t>
            </a:r>
          </a:p>
          <a:p>
            <a:r>
              <a:rPr lang="ro-RO" sz="1800">
                <a:solidFill>
                  <a:srgbClr val="FFFFFF"/>
                </a:solidFill>
              </a:rPr>
              <a:t>Calculatoare română</a:t>
            </a:r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1" r="-1" b="13699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674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0E170-9A54-FF3B-F579-8D7E05B9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 err="1">
                <a:solidFill>
                  <a:srgbClr val="FFFFFF"/>
                </a:solidFill>
              </a:rPr>
              <a:t>Preferinţe</a:t>
            </a:r>
            <a:r>
              <a:rPr lang="ro-RO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şi</a:t>
            </a:r>
            <a:r>
              <a:rPr lang="ro-RO" sz="4000" dirty="0">
                <a:solidFill>
                  <a:srgbClr val="FFFFFF"/>
                </a:solidFill>
              </a:rPr>
              <a:t> accesibilitate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5A56-08D9-7042-66C4-DC220B95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>
                <a:solidFill>
                  <a:srgbClr val="FFFFFF"/>
                </a:solidFill>
              </a:rPr>
              <a:t>Drept accesibilitate se poate seta tema </a:t>
            </a:r>
            <a:r>
              <a:rPr lang="ro-RO" sz="1800" dirty="0" err="1">
                <a:solidFill>
                  <a:srgbClr val="FFFFFF"/>
                </a:solidFill>
              </a:rPr>
              <a:t>aplicaţiei</a:t>
            </a:r>
            <a:r>
              <a:rPr lang="ro-RO" sz="1800" dirty="0">
                <a:solidFill>
                  <a:srgbClr val="FFFFFF"/>
                </a:solidFill>
              </a:rPr>
              <a:t>, </a:t>
            </a:r>
            <a:r>
              <a:rPr lang="ro-RO" sz="1800" dirty="0" err="1">
                <a:solidFill>
                  <a:srgbClr val="FFFFFF"/>
                </a:solidFill>
              </a:rPr>
              <a:t>evidenţierea</a:t>
            </a:r>
            <a:r>
              <a:rPr lang="ro-RO" sz="1800" dirty="0">
                <a:solidFill>
                  <a:srgbClr val="FFFFFF"/>
                </a:solidFill>
              </a:rPr>
              <a:t> </a:t>
            </a:r>
            <a:r>
              <a:rPr lang="ro-RO" sz="1800" dirty="0" err="1">
                <a:solidFill>
                  <a:srgbClr val="FFFFFF"/>
                </a:solidFill>
              </a:rPr>
              <a:t>acţiunilor</a:t>
            </a:r>
            <a:r>
              <a:rPr lang="ro-RO" sz="1800" dirty="0">
                <a:solidFill>
                  <a:srgbClr val="FFFFFF"/>
                </a:solidFill>
              </a:rPr>
              <a:t>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limba întregii </a:t>
            </a:r>
            <a:r>
              <a:rPr lang="ro-RO" sz="1800" dirty="0" err="1">
                <a:solidFill>
                  <a:srgbClr val="FFFFFF"/>
                </a:solidFill>
              </a:rPr>
              <a:t>aplicaţii</a:t>
            </a:r>
            <a:r>
              <a:rPr lang="ro-RO" sz="1800" dirty="0">
                <a:solidFill>
                  <a:srgbClr val="FFFFFF"/>
                </a:solidFill>
              </a:rPr>
              <a:t>.</a:t>
            </a:r>
          </a:p>
          <a:p>
            <a:r>
              <a:rPr lang="ro-RO" sz="1800" dirty="0">
                <a:solidFill>
                  <a:srgbClr val="FFFFFF"/>
                </a:solidFill>
              </a:rPr>
              <a:t>Utilizatorul poate seta </a:t>
            </a:r>
            <a:r>
              <a:rPr lang="ro-RO" sz="1800" dirty="0" err="1">
                <a:solidFill>
                  <a:srgbClr val="FFFFFF"/>
                </a:solidFill>
              </a:rPr>
              <a:t>preferinţe</a:t>
            </a:r>
            <a:r>
              <a:rPr lang="ro-RO" sz="1800" dirty="0">
                <a:solidFill>
                  <a:srgbClr val="FFFFFF"/>
                </a:solidFill>
              </a:rPr>
              <a:t> de notificări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</a:t>
            </a:r>
            <a:r>
              <a:rPr lang="ro-RO" sz="1800" dirty="0" err="1">
                <a:solidFill>
                  <a:srgbClr val="FFFFFF"/>
                </a:solidFill>
              </a:rPr>
              <a:t>confidenţialitate</a:t>
            </a:r>
            <a:r>
              <a:rPr lang="ro-RO" sz="1800" dirty="0">
                <a:solidFill>
                  <a:srgbClr val="FFFFFF"/>
                </a:solidFill>
              </a:rPr>
              <a:t>.</a:t>
            </a: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D6FD3-88AA-FCE1-EDDC-4875C5E8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31"/>
          <a:stretch/>
        </p:blipFill>
        <p:spPr>
          <a:xfrm>
            <a:off x="4742017" y="1474418"/>
            <a:ext cx="6798082" cy="39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674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0E170-9A54-FF3B-F579-8D7E05B9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Receptivitate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5A56-08D9-7042-66C4-DC220B95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 err="1">
                <a:solidFill>
                  <a:srgbClr val="FFFFFF"/>
                </a:solidFill>
              </a:rPr>
              <a:t>Aplicaţia</a:t>
            </a:r>
            <a:r>
              <a:rPr lang="ro-RO" sz="1800" dirty="0">
                <a:solidFill>
                  <a:srgbClr val="FFFFFF"/>
                </a:solidFill>
              </a:rPr>
              <a:t> a fost concepută pentru a oferi o </a:t>
            </a:r>
            <a:r>
              <a:rPr lang="ro-RO" sz="1800" dirty="0" err="1">
                <a:solidFill>
                  <a:srgbClr val="FFFFFF"/>
                </a:solidFill>
              </a:rPr>
              <a:t>experienţă</a:t>
            </a:r>
            <a:r>
              <a:rPr lang="ro-RO" sz="1800" dirty="0">
                <a:solidFill>
                  <a:srgbClr val="FFFFFF"/>
                </a:solidFill>
              </a:rPr>
              <a:t> plăcută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pe ecranele dispozitivelor mobile</a:t>
            </a: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2D85E6A6-69A5-6C70-C42E-62A903A9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65" y="1175030"/>
            <a:ext cx="2162345" cy="4507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E605E-A475-1E3F-9604-298950E36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02" y="1175030"/>
            <a:ext cx="2174562" cy="4507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68B59-1F72-300D-200E-BA964DBBF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527" y="1175030"/>
            <a:ext cx="2192721" cy="450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74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2BDF2-D62F-402F-8AC8-9405485F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>
                <a:solidFill>
                  <a:srgbClr val="FFFFFF"/>
                </a:solidFill>
              </a:rPr>
              <a:t>Ce este GeneTree</a:t>
            </a:r>
            <a:r>
              <a:rPr lang="en-US" sz="4000">
                <a:solidFill>
                  <a:srgbClr val="FFFFFF"/>
                </a:solidFill>
              </a:rPr>
              <a:t>?</a:t>
            </a:r>
            <a:endParaRPr lang="en-150" sz="4000">
              <a:solidFill>
                <a:srgbClr val="FFFFFF"/>
              </a:solidFill>
            </a:endParaRP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E8762-5C02-6955-0EEE-F6A10777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05069"/>
            <a:ext cx="5977938" cy="33839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1800" dirty="0" err="1">
                <a:solidFill>
                  <a:srgbClr val="FFFFFF"/>
                </a:solidFill>
              </a:rPr>
              <a:t>GeneTree</a:t>
            </a:r>
            <a:r>
              <a:rPr lang="ro-RO" sz="1800" dirty="0">
                <a:solidFill>
                  <a:srgbClr val="FFFFFF"/>
                </a:solidFill>
              </a:rPr>
              <a:t> este o </a:t>
            </a:r>
            <a:r>
              <a:rPr lang="ro-RO" sz="1800" dirty="0" err="1">
                <a:solidFill>
                  <a:srgbClr val="FFFFFF"/>
                </a:solidFill>
              </a:rPr>
              <a:t>aplicaţie</a:t>
            </a:r>
            <a:r>
              <a:rPr lang="ro-RO" sz="1800" dirty="0">
                <a:solidFill>
                  <a:srgbClr val="FFFFFF"/>
                </a:solidFill>
              </a:rPr>
              <a:t> PWA destinată în special stocării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gestionării </a:t>
            </a:r>
            <a:r>
              <a:rPr lang="ro-RO" sz="1800" dirty="0" err="1">
                <a:solidFill>
                  <a:srgbClr val="FFFFFF"/>
                </a:solidFill>
              </a:rPr>
              <a:t>informaţiilor</a:t>
            </a:r>
            <a:r>
              <a:rPr lang="ro-RO" sz="1800" dirty="0">
                <a:solidFill>
                  <a:srgbClr val="FFFFFF"/>
                </a:solidFill>
              </a:rPr>
              <a:t> despre persoanele din arborele genealogic al utilizatorului.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</a:rPr>
              <a:t>Aceasta permite printre altele vizualizarea sub formă de arbore a rudelor dintre persoane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</a:rPr>
              <a:t>Facilitează găsirea de noi rude, astfel extinde </a:t>
            </a:r>
            <a:r>
              <a:rPr lang="ro-RO" sz="1800" dirty="0" err="1">
                <a:solidFill>
                  <a:srgbClr val="FFFFFF"/>
                </a:solidFill>
              </a:rPr>
              <a:t>cunoştinţele</a:t>
            </a:r>
            <a:r>
              <a:rPr lang="ro-RO" sz="1800" dirty="0">
                <a:solidFill>
                  <a:srgbClr val="FFFFFF"/>
                </a:solidFill>
              </a:rPr>
              <a:t> despre rude.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o-RO" sz="1800" dirty="0">
                <a:solidFill>
                  <a:srgbClr val="FFFFFF"/>
                </a:solidFill>
              </a:rPr>
              <a:t>Păstrează vie amintirea despre </a:t>
            </a:r>
            <a:r>
              <a:rPr lang="ro-RO" sz="1800" dirty="0" err="1">
                <a:solidFill>
                  <a:srgbClr val="FFFFFF"/>
                </a:solidFill>
              </a:rPr>
              <a:t>strămoşi</a:t>
            </a:r>
            <a:r>
              <a:rPr lang="ro-RO" sz="1800" dirty="0">
                <a:solidFill>
                  <a:srgbClr val="FFFFFF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B90A2-DB01-DBE3-6740-BA73966F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82" y="2170406"/>
            <a:ext cx="3294253" cy="24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05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>
                <a:solidFill>
                  <a:srgbClr val="FFFFFF"/>
                </a:solidFill>
              </a:rPr>
              <a:t>Arhitectura sistemului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ntroduction To Building ASP.NET Core And Angular Web Application">
            <a:extLst>
              <a:ext uri="{FF2B5EF4-FFF2-40B4-BE49-F238E27FC236}">
                <a16:creationId xmlns:a16="http://schemas.microsoft.com/office/drawing/2014/main" id="{99631E33-A9D5-7EB2-9434-E785AE2B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2332809"/>
            <a:ext cx="6798082" cy="21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277592"/>
              </p:ext>
            </p:extLst>
          </p:nvPr>
        </p:nvGraphicFramePr>
        <p:xfrm>
          <a:off x="571752" y="2799654"/>
          <a:ext cx="3005462" cy="318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67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7432-0ACB-B3FE-4D91-93BFFCA3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</a:t>
            </a:r>
            <a:r>
              <a:rPr lang="ro-RO" sz="4000" dirty="0" err="1">
                <a:solidFill>
                  <a:srgbClr val="FFFFFF"/>
                </a:solidFill>
              </a:rPr>
              <a:t>ăugare</a:t>
            </a:r>
            <a:r>
              <a:rPr lang="ro-RO" sz="4000" dirty="0">
                <a:solidFill>
                  <a:srgbClr val="FFFFFF"/>
                </a:solidFill>
              </a:rPr>
              <a:t> </a:t>
            </a:r>
            <a:r>
              <a:rPr lang="ro-RO" sz="4000" dirty="0" err="1">
                <a:solidFill>
                  <a:srgbClr val="FFFFFF"/>
                </a:solidFill>
              </a:rPr>
              <a:t>informaţii</a:t>
            </a:r>
            <a:r>
              <a:rPr lang="ro-RO" sz="4000" dirty="0">
                <a:solidFill>
                  <a:srgbClr val="FFFFFF"/>
                </a:solidFill>
              </a:rPr>
              <a:t> despre rude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958A-769A-1BB5-735B-A7CA48F0E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 err="1">
                <a:solidFill>
                  <a:srgbClr val="FFFFFF"/>
                </a:solidFill>
              </a:rPr>
              <a:t>Aplicaţia</a:t>
            </a:r>
            <a:r>
              <a:rPr lang="ro-RO" sz="1800" dirty="0">
                <a:solidFill>
                  <a:srgbClr val="FFFFFF"/>
                </a:solidFill>
              </a:rPr>
              <a:t> permite adăugarea de </a:t>
            </a:r>
            <a:r>
              <a:rPr lang="ro-RO" sz="1800" dirty="0" err="1">
                <a:solidFill>
                  <a:srgbClr val="FFFFFF"/>
                </a:solidFill>
              </a:rPr>
              <a:t>informaţii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despre</a:t>
            </a:r>
            <a:r>
              <a:rPr lang="en-US" sz="1800" dirty="0">
                <a:solidFill>
                  <a:srgbClr val="FFFFFF"/>
                </a:solidFill>
              </a:rPr>
              <a:t> rude, c</a:t>
            </a:r>
            <a:r>
              <a:rPr lang="ro-RO" sz="1800" dirty="0" err="1">
                <a:solidFill>
                  <a:srgbClr val="FFFFFF"/>
                </a:solidFill>
              </a:rPr>
              <a:t>ât</a:t>
            </a:r>
            <a:r>
              <a:rPr lang="ro-RO" sz="1800" dirty="0">
                <a:solidFill>
                  <a:srgbClr val="FFFFFF"/>
                </a:solidFill>
              </a:rPr>
              <a:t>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legăturile de paternitate</a:t>
            </a:r>
            <a:r>
              <a:rPr lang="en-US" sz="1800" dirty="0">
                <a:solidFill>
                  <a:srgbClr val="FFFFFF"/>
                </a:solidFill>
              </a:rPr>
              <a:t>/</a:t>
            </a:r>
            <a:r>
              <a:rPr lang="en-US" sz="1800" dirty="0" err="1">
                <a:solidFill>
                  <a:srgbClr val="FFFFFF"/>
                </a:solidFill>
              </a:rPr>
              <a:t>maternitate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căsătoriile dintre acestea.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C9D39-E3ED-D61B-90A3-7E1665AF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338590"/>
            <a:ext cx="6798082" cy="41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6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E5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17432-0ACB-B3FE-4D91-93BFFCA3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Vizualizarea arborelui genealogic</a:t>
            </a:r>
            <a:endParaRPr lang="en-150" sz="400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B958A-769A-1BB5-735B-A7CA48F0E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Func</a:t>
            </a:r>
            <a:r>
              <a:rPr lang="ro-RO" sz="1800" dirty="0" err="1">
                <a:solidFill>
                  <a:srgbClr val="FFFFFF"/>
                </a:solidFill>
              </a:rPr>
              <a:t>ţionalitatea</a:t>
            </a:r>
            <a:r>
              <a:rPr lang="ro-RO" sz="1800" dirty="0">
                <a:solidFill>
                  <a:srgbClr val="FFFFFF"/>
                </a:solidFill>
              </a:rPr>
              <a:t> cea mai importantă a </a:t>
            </a:r>
            <a:r>
              <a:rPr lang="ro-RO" sz="1800" dirty="0" err="1">
                <a:solidFill>
                  <a:srgbClr val="FFFFFF"/>
                </a:solidFill>
              </a:rPr>
              <a:t>aplicaţiei</a:t>
            </a:r>
            <a:r>
              <a:rPr lang="ro-RO" sz="1800" dirty="0">
                <a:solidFill>
                  <a:srgbClr val="FFFFFF"/>
                </a:solidFill>
              </a:rPr>
              <a:t>.</a:t>
            </a:r>
          </a:p>
          <a:p>
            <a:r>
              <a:rPr lang="ro-RO" sz="1800" dirty="0">
                <a:solidFill>
                  <a:srgbClr val="FFFFFF"/>
                </a:solidFill>
              </a:rPr>
              <a:t>Permite vizualizarea persoanelor sub formă de arbore.</a:t>
            </a:r>
          </a:p>
          <a:p>
            <a:r>
              <a:rPr lang="ro-RO" sz="1800" dirty="0">
                <a:solidFill>
                  <a:srgbClr val="FFFFFF"/>
                </a:solidFill>
              </a:rPr>
              <a:t>Accesibilitate la mai multe </a:t>
            </a:r>
            <a:r>
              <a:rPr lang="ro-RO" sz="1800" dirty="0" err="1">
                <a:solidFill>
                  <a:srgbClr val="FFFFFF"/>
                </a:solidFill>
              </a:rPr>
              <a:t>informaţii</a:t>
            </a:r>
            <a:r>
              <a:rPr lang="ro-RO" sz="1800" dirty="0">
                <a:solidFill>
                  <a:srgbClr val="FFFFFF"/>
                </a:solidFill>
              </a:rPr>
              <a:t> despre acestea.</a:t>
            </a: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DC56C5-723F-F0B0-82D3-3C34F4DC7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24"/>
          <a:stretch/>
        </p:blipFill>
        <p:spPr>
          <a:xfrm>
            <a:off x="4378857" y="741086"/>
            <a:ext cx="7506419" cy="50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Calendar pentru evenimente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>
                <a:solidFill>
                  <a:srgbClr val="FFFFFF"/>
                </a:solidFill>
              </a:rPr>
              <a:t>Calendarul permite utilizatorului să vadă </a:t>
            </a:r>
            <a:r>
              <a:rPr lang="ro-RO" sz="1800" dirty="0" err="1">
                <a:solidFill>
                  <a:srgbClr val="FFFFFF"/>
                </a:solidFill>
              </a:rPr>
              <a:t>informaţii</a:t>
            </a:r>
            <a:r>
              <a:rPr lang="ro-RO" sz="1800" dirty="0">
                <a:solidFill>
                  <a:srgbClr val="FFFFFF"/>
                </a:solidFill>
              </a:rPr>
              <a:t> despre aniversări despre nuntă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despre zilele de </a:t>
            </a:r>
            <a:r>
              <a:rPr lang="ro-RO" sz="1800" dirty="0" err="1">
                <a:solidFill>
                  <a:srgbClr val="FFFFFF"/>
                </a:solidFill>
              </a:rPr>
              <a:t>naştere</a:t>
            </a:r>
            <a:r>
              <a:rPr lang="ro-RO" sz="1800" dirty="0">
                <a:solidFill>
                  <a:srgbClr val="FFFFFF"/>
                </a:solidFill>
              </a:rPr>
              <a:t> din orice lună sau an.</a:t>
            </a: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CF9A1-7D17-0EA0-8AFF-2E337F8DA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72"/>
          <a:stretch/>
        </p:blipFill>
        <p:spPr>
          <a:xfrm>
            <a:off x="4742017" y="1127476"/>
            <a:ext cx="6798082" cy="46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56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053E3-90D2-2CB3-0B20-66609D2B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Ad</a:t>
            </a:r>
            <a:r>
              <a:rPr lang="ro-RO" sz="4000" dirty="0" err="1">
                <a:solidFill>
                  <a:srgbClr val="FFFFFF"/>
                </a:solidFill>
              </a:rPr>
              <a:t>ăugare</a:t>
            </a:r>
            <a:r>
              <a:rPr lang="ro-RO" sz="4000" dirty="0">
                <a:solidFill>
                  <a:srgbClr val="FFFFFF"/>
                </a:solidFill>
              </a:rPr>
              <a:t> rude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4670D-B3D8-8410-4D9E-9977EACE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1800" dirty="0" err="1">
                <a:solidFill>
                  <a:srgbClr val="FFFFFF"/>
                </a:solidFill>
              </a:rPr>
              <a:t>Aplicaţia</a:t>
            </a:r>
            <a:r>
              <a:rPr lang="ro-RO" sz="1800" dirty="0">
                <a:solidFill>
                  <a:srgbClr val="FFFFFF"/>
                </a:solidFill>
              </a:rPr>
              <a:t> facilitează căutarea de rude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adăugarea acestora </a:t>
            </a:r>
            <a:r>
              <a:rPr lang="ro-RO" sz="1800" dirty="0" err="1">
                <a:solidFill>
                  <a:srgbClr val="FFFFFF"/>
                </a:solidFill>
              </a:rPr>
              <a:t>într</a:t>
            </a:r>
            <a:r>
              <a:rPr lang="en-US" sz="1800" dirty="0">
                <a:solidFill>
                  <a:srgbClr val="FFFFFF"/>
                </a:solidFill>
              </a:rPr>
              <a:t>-o list</a:t>
            </a:r>
            <a:r>
              <a:rPr lang="ro-RO" sz="1800" dirty="0">
                <a:solidFill>
                  <a:srgbClr val="FFFFFF"/>
                </a:solidFill>
              </a:rPr>
              <a:t>ă de utilizatori</a:t>
            </a:r>
            <a:r>
              <a:rPr lang="en-US" sz="1800" dirty="0">
                <a:solidFill>
                  <a:srgbClr val="FFFFFF"/>
                </a:solidFill>
              </a:rPr>
              <a:t>-</a:t>
            </a:r>
            <a:r>
              <a:rPr lang="ro-RO" sz="1800" dirty="0">
                <a:solidFill>
                  <a:srgbClr val="FFFFFF"/>
                </a:solidFill>
              </a:rPr>
              <a:t>rude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FFFF"/>
                </a:solidFill>
              </a:rPr>
              <a:t>Utilizatorii</a:t>
            </a:r>
            <a:r>
              <a:rPr lang="en-US" sz="1800" dirty="0">
                <a:solidFill>
                  <a:srgbClr val="FFFFFF"/>
                </a:solidFill>
              </a:rPr>
              <a:t> pot </a:t>
            </a:r>
            <a:r>
              <a:rPr lang="en-US" sz="1800" dirty="0" err="1">
                <a:solidFill>
                  <a:srgbClr val="FFFFFF"/>
                </a:solidFill>
              </a:rPr>
              <a:t>vedea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arborii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genealogici</a:t>
            </a:r>
            <a:r>
              <a:rPr lang="en-US" sz="1800" dirty="0">
                <a:solidFill>
                  <a:srgbClr val="FFFFFF"/>
                </a:solidFill>
              </a:rPr>
              <a:t> ai </a:t>
            </a:r>
            <a:r>
              <a:rPr lang="en-US" sz="1800" dirty="0" err="1">
                <a:solidFill>
                  <a:srgbClr val="FFFFFF"/>
                </a:solidFill>
              </a:rPr>
              <a:t>celorlalte</a:t>
            </a:r>
            <a:r>
              <a:rPr lang="en-US" sz="1800" dirty="0">
                <a:solidFill>
                  <a:srgbClr val="FFFFFF"/>
                </a:solidFill>
              </a:rPr>
              <a:t> rude.</a:t>
            </a:r>
            <a:endParaRPr lang="ro-RO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86184-AF35-0DAF-18CE-4935FB7D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50" y="4228123"/>
            <a:ext cx="6942598" cy="187054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07049C9-98DE-70D3-EE6C-78B836064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21" y="721545"/>
            <a:ext cx="3657649" cy="151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29EC538-B3C3-A751-D37D-C98D8F9C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16" y="2459669"/>
            <a:ext cx="3847460" cy="154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47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2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1D618-6F74-D5B8-2502-AC345658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</a:rPr>
              <a:t>Localizarea rudelor pe hartă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7836-D90A-0526-37C0-8EBEB18C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ro-RO" sz="1800" dirty="0">
                <a:solidFill>
                  <a:srgbClr val="FFFFFF"/>
                </a:solidFill>
              </a:rPr>
              <a:t>Utilizând GPS</a:t>
            </a:r>
            <a:r>
              <a:rPr lang="en-US" sz="1800" dirty="0">
                <a:solidFill>
                  <a:srgbClr val="FFFFFF"/>
                </a:solidFill>
              </a:rPr>
              <a:t>-</a:t>
            </a:r>
            <a:r>
              <a:rPr lang="en-US" sz="1800">
                <a:solidFill>
                  <a:srgbClr val="FFFFFF"/>
                </a:solidFill>
              </a:rPr>
              <a:t>ul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>
                <a:solidFill>
                  <a:srgbClr val="FFFFFF"/>
                </a:solidFill>
              </a:rPr>
              <a:t>dispozitivului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>
                <a:solidFill>
                  <a:srgbClr val="FFFFFF"/>
                </a:solidFill>
              </a:rPr>
              <a:t>utilizatorului</a:t>
            </a:r>
            <a:r>
              <a:rPr lang="en-US" sz="1800" dirty="0">
                <a:solidFill>
                  <a:srgbClr val="FFFFFF"/>
                </a:solidFill>
              </a:rPr>
              <a:t> se pot </a:t>
            </a:r>
            <a:r>
              <a:rPr lang="en-US" sz="1800">
                <a:solidFill>
                  <a:srgbClr val="FFFFFF"/>
                </a:solidFill>
              </a:rPr>
              <a:t>stoca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>
                <a:solidFill>
                  <a:srgbClr val="FFFFFF"/>
                </a:solidFill>
              </a:rPr>
              <a:t>informa</a:t>
            </a:r>
            <a:r>
              <a:rPr lang="ro-RO" sz="1800">
                <a:solidFill>
                  <a:srgbClr val="FFFFFF"/>
                </a:solidFill>
              </a:rPr>
              <a:t>ţii</a:t>
            </a:r>
            <a:r>
              <a:rPr lang="ro-RO" sz="1800" dirty="0">
                <a:solidFill>
                  <a:srgbClr val="FFFFFF"/>
                </a:solidFill>
              </a:rPr>
              <a:t> despre ultima </a:t>
            </a:r>
            <a:r>
              <a:rPr lang="ro-RO" sz="1800">
                <a:solidFill>
                  <a:srgbClr val="FFFFFF"/>
                </a:solidFill>
              </a:rPr>
              <a:t>locaţie</a:t>
            </a:r>
            <a:r>
              <a:rPr lang="ro-RO" sz="1800" dirty="0">
                <a:solidFill>
                  <a:srgbClr val="FFFFFF"/>
                </a:solidFill>
              </a:rPr>
              <a:t> a utilizatorului.</a:t>
            </a:r>
          </a:p>
          <a:p>
            <a:r>
              <a:rPr lang="ro-RO" sz="1800" dirty="0">
                <a:solidFill>
                  <a:srgbClr val="FFFFFF"/>
                </a:solidFill>
              </a:rPr>
              <a:t>Pe hartă vor fi vizibile ultima </a:t>
            </a:r>
            <a:r>
              <a:rPr lang="ro-RO" sz="1800">
                <a:solidFill>
                  <a:srgbClr val="FFFFFF"/>
                </a:solidFill>
              </a:rPr>
              <a:t>locaţie</a:t>
            </a:r>
            <a:r>
              <a:rPr lang="ro-RO" sz="1800" dirty="0">
                <a:solidFill>
                  <a:srgbClr val="FFFFFF"/>
                </a:solidFill>
              </a:rPr>
              <a:t> cunoscută a rudelor </a:t>
            </a:r>
            <a:r>
              <a:rPr lang="ro-RO" sz="1800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propria </a:t>
            </a:r>
            <a:r>
              <a:rPr lang="ro-RO" sz="1800">
                <a:solidFill>
                  <a:srgbClr val="FFFFFF"/>
                </a:solidFill>
              </a:rPr>
              <a:t>locaţie</a:t>
            </a:r>
            <a:r>
              <a:rPr lang="ro-RO" sz="18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8FEB7-2F4D-EB22-848C-05F3779C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" r="37730" b="1"/>
          <a:stretch/>
        </p:blipFill>
        <p:spPr>
          <a:xfrm>
            <a:off x="4706131" y="188543"/>
            <a:ext cx="6914117" cy="62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674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0E170-9A54-FF3B-F579-8D7E05B9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Suport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prin</a:t>
            </a:r>
            <a:r>
              <a:rPr lang="en-US" sz="4000" dirty="0">
                <a:solidFill>
                  <a:srgbClr val="FFFFFF"/>
                </a:solidFill>
              </a:rPr>
              <a:t> e-mail</a:t>
            </a:r>
            <a:endParaRPr lang="en-150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15A56-08D9-7042-66C4-DC220B95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Utilizatorii</a:t>
            </a:r>
            <a:r>
              <a:rPr lang="en-US" sz="1800" dirty="0">
                <a:solidFill>
                  <a:srgbClr val="FFFFFF"/>
                </a:solidFill>
              </a:rPr>
              <a:t> au </a:t>
            </a:r>
            <a:r>
              <a:rPr lang="en-US" sz="1800" dirty="0" err="1">
                <a:solidFill>
                  <a:srgbClr val="FFFFFF"/>
                </a:solidFill>
              </a:rPr>
              <a:t>posibilitatea</a:t>
            </a:r>
            <a:r>
              <a:rPr lang="en-US" sz="1800" dirty="0">
                <a:solidFill>
                  <a:srgbClr val="FFFFFF"/>
                </a:solidFill>
              </a:rPr>
              <a:t> de a cere </a:t>
            </a:r>
            <a:r>
              <a:rPr lang="en-US" sz="1800" dirty="0" err="1">
                <a:solidFill>
                  <a:srgbClr val="FFFFFF"/>
                </a:solidFill>
              </a:rPr>
              <a:t>asisten</a:t>
            </a:r>
            <a:r>
              <a:rPr lang="ro-RO" sz="1800" dirty="0" err="1">
                <a:solidFill>
                  <a:srgbClr val="FFFFFF"/>
                </a:solidFill>
              </a:rPr>
              <a:t>ţă</a:t>
            </a:r>
            <a:r>
              <a:rPr lang="ro-RO" sz="1800" dirty="0">
                <a:solidFill>
                  <a:srgbClr val="FFFFFF"/>
                </a:solidFill>
              </a:rPr>
              <a:t> folosind un formular de suport.</a:t>
            </a:r>
          </a:p>
          <a:p>
            <a:r>
              <a:rPr lang="ro-RO" sz="1800" dirty="0">
                <a:solidFill>
                  <a:srgbClr val="FFFFFF"/>
                </a:solidFill>
              </a:rPr>
              <a:t>Un mail cu cererea va fi generat </a:t>
            </a:r>
            <a:r>
              <a:rPr lang="ro-RO" sz="1800" dirty="0" err="1">
                <a:solidFill>
                  <a:srgbClr val="FFFFFF"/>
                </a:solidFill>
              </a:rPr>
              <a:t>şi</a:t>
            </a:r>
            <a:r>
              <a:rPr lang="ro-RO" sz="1800" dirty="0">
                <a:solidFill>
                  <a:srgbClr val="FFFFFF"/>
                </a:solidFill>
              </a:rPr>
              <a:t> trimis bazat pe e</a:t>
            </a:r>
            <a:r>
              <a:rPr lang="en-US" sz="1800" dirty="0">
                <a:solidFill>
                  <a:srgbClr val="FFFFFF"/>
                </a:solidFill>
              </a:rPr>
              <a:t>-mail-</a:t>
            </a:r>
            <a:r>
              <a:rPr lang="en-US" sz="1800" dirty="0" err="1">
                <a:solidFill>
                  <a:srgbClr val="FFFFFF"/>
                </a:solidFill>
              </a:rPr>
              <a:t>ul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utilizatorului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  <a:endParaRPr lang="en-150" sz="1800" dirty="0">
              <a:solidFill>
                <a:srgbClr val="FFFFFF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895887D-69DB-6BFD-4F3F-F83FA9D46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1" t="21598" r="25800" b="5955"/>
          <a:stretch/>
        </p:blipFill>
        <p:spPr>
          <a:xfrm>
            <a:off x="6711781" y="3357325"/>
            <a:ext cx="3470988" cy="3137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10D3D-1098-0B8E-A9BD-DB52E287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81" y="362817"/>
            <a:ext cx="4086272" cy="24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031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{5C07F98D-E44D-49CD-887A-620B80E89AC4}tf11437505_win32</Template>
  <TotalTime>269</TotalTime>
  <Words>337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Georgia Pro Cond Light</vt:lpstr>
      <vt:lpstr>Speak Pro</vt:lpstr>
      <vt:lpstr>Wingdings</vt:lpstr>
      <vt:lpstr>RetrospectVTI</vt:lpstr>
      <vt:lpstr>Aplicaţie pentru gestionarea unui arbore genealogic</vt:lpstr>
      <vt:lpstr>Ce este GeneTree?</vt:lpstr>
      <vt:lpstr>Arhitectura sistemului</vt:lpstr>
      <vt:lpstr>Adăugare informaţii despre rude</vt:lpstr>
      <vt:lpstr>Vizualizarea arborelui genealogic</vt:lpstr>
      <vt:lpstr>Calendar pentru evenimente</vt:lpstr>
      <vt:lpstr>Adăugare rude</vt:lpstr>
      <vt:lpstr>Localizarea rudelor pe hartă</vt:lpstr>
      <vt:lpstr>Suport prin e-mail</vt:lpstr>
      <vt:lpstr>Preferinţe şi accesibilitate</vt:lpstr>
      <vt:lpstr>Receptivitate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DR?GHICI A.M. BOGDAN</dc:creator>
  <cp:lastModifiedBy>DR?GHICI A.M. BOGDAN</cp:lastModifiedBy>
  <cp:revision>4</cp:revision>
  <dcterms:created xsi:type="dcterms:W3CDTF">2022-06-28T17:59:42Z</dcterms:created>
  <dcterms:modified xsi:type="dcterms:W3CDTF">2022-06-29T17:04:47Z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